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58" r:id="rId4"/>
    <p:sldId id="257"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3016" y="-14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295502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297914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214846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139204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336013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42329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404683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135486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310690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117320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839524-9A57-4539-9AE4-4440A32ED7A6}" type="datetimeFigureOut">
              <a:rPr lang="en-GB" smtClean="0"/>
              <a:pPr/>
              <a:t>08/07/2014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16EEB7-8C95-4FC5-AC4D-91005C41C66B}" type="slidenum">
              <a:rPr lang="en-GB" smtClean="0"/>
              <a:pPr/>
              <a:t>‹#›</a:t>
            </a:fld>
            <a:endParaRPr lang="en-GB"/>
          </a:p>
        </p:txBody>
      </p:sp>
    </p:spTree>
    <p:extLst>
      <p:ext uri="{BB962C8B-B14F-4D97-AF65-F5344CB8AC3E}">
        <p14:creationId xmlns:p14="http://schemas.microsoft.com/office/powerpoint/2010/main" val="18870921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382000" cy="762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38062936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08920"/>
            <a:ext cx="7772400" cy="1082551"/>
          </a:xfrm>
        </p:spPr>
        <p:txBody>
          <a:bodyPr/>
          <a:lstStyle/>
          <a:p>
            <a:pPr algn="ctr"/>
            <a:r>
              <a:rPr lang="en-GB" dirty="0" smtClean="0"/>
              <a:t>Return Journey Home	</a:t>
            </a:r>
            <a:endParaRPr lang="en-GB" dirty="0"/>
          </a:p>
        </p:txBody>
      </p:sp>
      <p:sp>
        <p:nvSpPr>
          <p:cNvPr id="3" name="Subtitle 2"/>
          <p:cNvSpPr>
            <a:spLocks noGrp="1"/>
          </p:cNvSpPr>
          <p:nvPr>
            <p:ph type="subTitle" idx="1"/>
          </p:nvPr>
        </p:nvSpPr>
        <p:spPr/>
        <p:txBody>
          <a:bodyPr/>
          <a:lstStyle/>
          <a:p>
            <a:r>
              <a:rPr lang="en-GB" dirty="0" smtClean="0"/>
              <a:t>Dylan Thomas</a:t>
            </a:r>
            <a:endParaRPr lang="en-GB" dirty="0"/>
          </a:p>
        </p:txBody>
      </p:sp>
    </p:spTree>
    <p:extLst>
      <p:ext uri="{BB962C8B-B14F-4D97-AF65-F5344CB8AC3E}">
        <p14:creationId xmlns:p14="http://schemas.microsoft.com/office/powerpoint/2010/main" val="11682919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74638"/>
            <a:ext cx="8229600" cy="6011862"/>
          </a:xfrm>
        </p:spPr>
        <p:txBody>
          <a:bodyPr/>
          <a:lstStyle/>
          <a:p>
            <a:pPr eaLnBrk="1" hangingPunct="1"/>
            <a:endParaRPr lang="en-GB" dirty="0"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643188"/>
            <a:ext cx="1071563"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1" name="Rectangle 10"/>
          <p:cNvSpPr/>
          <p:nvPr/>
        </p:nvSpPr>
        <p:spPr>
          <a:xfrm>
            <a:off x="3714750" y="2643188"/>
            <a:ext cx="1071563"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428875" cy="3571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Tree>
    <p:extLst>
      <p:ext uri="{BB962C8B-B14F-4D97-AF65-F5344CB8AC3E}">
        <p14:creationId xmlns:p14="http://schemas.microsoft.com/office/powerpoint/2010/main" val="1926528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3"/>
          <p:cNvSpPr>
            <a:spLocks noGrp="1"/>
          </p:cNvSpPr>
          <p:nvPr>
            <p:ph type="title"/>
          </p:nvPr>
        </p:nvSpPr>
        <p:spPr>
          <a:xfrm>
            <a:off x="457200" y="274638"/>
            <a:ext cx="8229600" cy="6011862"/>
          </a:xfrm>
        </p:spPr>
        <p:txBody>
          <a:bodyPr/>
          <a:lstStyle/>
          <a:p>
            <a:pPr eaLnBrk="1" hangingPunct="1"/>
            <a:endParaRPr lang="en-GB" dirty="0"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428875"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Tree>
    <p:extLst>
      <p:ext uri="{BB962C8B-B14F-4D97-AF65-F5344CB8AC3E}">
        <p14:creationId xmlns:p14="http://schemas.microsoft.com/office/powerpoint/2010/main" val="483980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chemeClr val="tx1"/>
              </a:solidFill>
              <a:cs typeface="Arial" pitchFamily="34" charset="0"/>
            </a:endParaRPr>
          </a:p>
        </p:txBody>
      </p:sp>
    </p:spTree>
    <p:extLst>
      <p:ext uri="{BB962C8B-B14F-4D97-AF65-F5344CB8AC3E}">
        <p14:creationId xmlns:p14="http://schemas.microsoft.com/office/powerpoint/2010/main" val="7233059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0836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2000"/>
                                        <p:tgtEl>
                                          <p:spTgt spid="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ppt_x"/>
                                          </p:val>
                                        </p:tav>
                                        <p:tav tm="100000">
                                          <p:val>
                                            <p:strVal val="#ppt_x"/>
                                          </p:val>
                                        </p:tav>
                                      </p:tavLst>
                                    </p:anim>
                                    <p:anim calcmode="lin" valueType="num">
                                      <p:cBhvr additive="base">
                                        <p:cTn id="1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ppt_x"/>
                                          </p:val>
                                        </p:tav>
                                        <p:tav tm="100000">
                                          <p:val>
                                            <p:strVal val="#ppt_x"/>
                                          </p:val>
                                        </p:tav>
                                      </p:tavLst>
                                    </p:anim>
                                    <p:anim calcmode="lin" valueType="num">
                                      <p:cBhvr additive="base">
                                        <p:cTn id="1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1"/>
                </a:solidFill>
              </a:rPr>
              <a:t>Column</a:t>
            </a: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chemeClr val="tx1"/>
              </a:solidFill>
              <a:cs typeface="Arial" pitchFamily="34" charset="0"/>
            </a:endParaRP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00375" y="3500438"/>
            <a:ext cx="928688"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821656" y="4536282"/>
            <a:ext cx="185737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000375" y="4000500"/>
            <a:ext cx="15716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2838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500" fill="hold"/>
                                        <p:tgtEl>
                                          <p:spTgt spid="26"/>
                                        </p:tgtEl>
                                        <p:attrNameLst>
                                          <p:attrName>ppt_x</p:attrName>
                                        </p:attrNameLst>
                                      </p:cBhvr>
                                      <p:tavLst>
                                        <p:tav tm="0">
                                          <p:val>
                                            <p:strVal val="#ppt_x"/>
                                          </p:val>
                                        </p:tav>
                                        <p:tav tm="100000">
                                          <p:val>
                                            <p:strVal val="#ppt_x"/>
                                          </p:val>
                                        </p:tav>
                                      </p:tavLst>
                                    </p:anim>
                                    <p:anim calcmode="lin" valueType="num">
                                      <p:cBhvr additive="base">
                                        <p:cTn id="1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500" fill="hold"/>
                                        <p:tgtEl>
                                          <p:spTgt spid="28"/>
                                        </p:tgtEl>
                                        <p:attrNameLst>
                                          <p:attrName>ppt_x</p:attrName>
                                        </p:attrNameLst>
                                      </p:cBhvr>
                                      <p:tavLst>
                                        <p:tav tm="0">
                                          <p:val>
                                            <p:strVal val="#ppt_x"/>
                                          </p:val>
                                        </p:tav>
                                        <p:tav tm="100000">
                                          <p:val>
                                            <p:strVal val="#ppt_x"/>
                                          </p:val>
                                        </p:tav>
                                      </p:tavLst>
                                    </p:anim>
                                    <p:anim calcmode="lin" valueType="num">
                                      <p:cBhvr additive="base">
                                        <p:cTn id="1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500" fill="hold"/>
                                        <p:tgtEl>
                                          <p:spTgt spid="23"/>
                                        </p:tgtEl>
                                        <p:attrNameLst>
                                          <p:attrName>ppt_x</p:attrName>
                                        </p:attrNameLst>
                                      </p:cBhvr>
                                      <p:tavLst>
                                        <p:tav tm="0">
                                          <p:val>
                                            <p:strVal val="#ppt_x"/>
                                          </p:val>
                                        </p:tav>
                                        <p:tav tm="100000">
                                          <p:val>
                                            <p:strVal val="#ppt_x"/>
                                          </p:val>
                                        </p:tav>
                                      </p:tavLst>
                                    </p:anim>
                                    <p:anim calcmode="lin" valueType="num">
                                      <p:cBhvr additive="base">
                                        <p:cTn id="2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1"/>
                </a:solidFill>
              </a:rPr>
              <a:t>Column</a:t>
            </a: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a:solidFill>
                  <a:schemeClr val="tx1"/>
                </a:solidFill>
              </a:rPr>
              <a:t>Additional Headline</a:t>
            </a: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00375" y="3500438"/>
            <a:ext cx="928688"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821656" y="4536282"/>
            <a:ext cx="185737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000375" y="4000500"/>
            <a:ext cx="15716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9224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box(in)">
                                      <p:cBhvr>
                                        <p:cTn id="7"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Picture</a:t>
            </a: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1"/>
                </a:solidFill>
              </a:rPr>
              <a:t>Column</a:t>
            </a: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Additional Heading</a:t>
            </a: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00375" y="3500438"/>
            <a:ext cx="928688"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821656" y="4536282"/>
            <a:ext cx="185737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000375" y="4000500"/>
            <a:ext cx="15716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8070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Picture</a:t>
            </a: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1"/>
                </a:solidFill>
              </a:rPr>
              <a:t>Column</a:t>
            </a: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Caption</a:t>
            </a: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Additional Heading</a:t>
            </a: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00375" y="3500438"/>
            <a:ext cx="928688"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821656" y="4536282"/>
            <a:ext cx="185737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000375" y="4000500"/>
            <a:ext cx="15716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2967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dissolve">
                                      <p:cBhvr>
                                        <p:cTn id="13" dur="500"/>
                                        <p:tgtEl>
                                          <p:spTgt spid="8">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circle(in)">
                                      <p:cBhvr>
                                        <p:cTn id="18" dur="2000"/>
                                        <p:tgtEl>
                                          <p:spTgt spid="2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additive="base">
                                        <p:cTn id="23" dur="500" fill="hold"/>
                                        <p:tgtEl>
                                          <p:spTgt spid="22"/>
                                        </p:tgtEl>
                                        <p:attrNameLst>
                                          <p:attrName>ppt_x</p:attrName>
                                        </p:attrNameLst>
                                      </p:cBhvr>
                                      <p:tavLst>
                                        <p:tav tm="0">
                                          <p:val>
                                            <p:strVal val="#ppt_x"/>
                                          </p:val>
                                        </p:tav>
                                        <p:tav tm="100000">
                                          <p:val>
                                            <p:strVal val="#ppt_x"/>
                                          </p:val>
                                        </p:tav>
                                      </p:tavLst>
                                    </p:anim>
                                    <p:anim calcmode="lin" valueType="num">
                                      <p:cBhvr additive="base">
                                        <p:cTn id="2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wipe(down)">
                                      <p:cBhvr>
                                        <p:cTn id="35" dur="500"/>
                                        <p:tgtEl>
                                          <p:spTgt spid="10">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500" fill="hold"/>
                                        <p:tgtEl>
                                          <p:spTgt spid="26"/>
                                        </p:tgtEl>
                                        <p:attrNameLst>
                                          <p:attrName>ppt_x</p:attrName>
                                        </p:attrNameLst>
                                      </p:cBhvr>
                                      <p:tavLst>
                                        <p:tav tm="0">
                                          <p:val>
                                            <p:strVal val="#ppt_x"/>
                                          </p:val>
                                        </p:tav>
                                        <p:tav tm="100000">
                                          <p:val>
                                            <p:strVal val="#ppt_x"/>
                                          </p:val>
                                        </p:tav>
                                      </p:tavLst>
                                    </p:anim>
                                    <p:anim calcmode="lin" valueType="num">
                                      <p:cBhvr additive="base">
                                        <p:cTn id="4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nodeType="click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additive="base">
                                        <p:cTn id="46" dur="500" fill="hold"/>
                                        <p:tgtEl>
                                          <p:spTgt spid="28"/>
                                        </p:tgtEl>
                                        <p:attrNameLst>
                                          <p:attrName>ppt_x</p:attrName>
                                        </p:attrNameLst>
                                      </p:cBhvr>
                                      <p:tavLst>
                                        <p:tav tm="0">
                                          <p:val>
                                            <p:strVal val="#ppt_x"/>
                                          </p:val>
                                        </p:tav>
                                        <p:tav tm="100000">
                                          <p:val>
                                            <p:strVal val="#ppt_x"/>
                                          </p:val>
                                        </p:tav>
                                      </p:tavLst>
                                    </p:anim>
                                    <p:anim calcmode="lin" valueType="num">
                                      <p:cBhvr additive="base">
                                        <p:cTn id="4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500" fill="hold"/>
                                        <p:tgtEl>
                                          <p:spTgt spid="23"/>
                                        </p:tgtEl>
                                        <p:attrNameLst>
                                          <p:attrName>ppt_x</p:attrName>
                                        </p:attrNameLst>
                                      </p:cBhvr>
                                      <p:tavLst>
                                        <p:tav tm="0">
                                          <p:val>
                                            <p:strVal val="#ppt_x"/>
                                          </p:val>
                                        </p:tav>
                                        <p:tav tm="100000">
                                          <p:val>
                                            <p:strVal val="#ppt_x"/>
                                          </p:val>
                                        </p:tav>
                                      </p:tavLst>
                                    </p:anim>
                                    <p:anim calcmode="lin" valueType="num">
                                      <p:cBhvr additive="base">
                                        <p:cTn id="5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nodeType="clickEffect">
                                  <p:stCondLst>
                                    <p:cond delay="0"/>
                                  </p:stCondLst>
                                  <p:childTnLst>
                                    <p:set>
                                      <p:cBhvr>
                                        <p:cTn id="57" dur="1" fill="hold">
                                          <p:stCondLst>
                                            <p:cond delay="0"/>
                                          </p:stCondLst>
                                        </p:cTn>
                                        <p:tgtEl>
                                          <p:spTgt spid="16">
                                            <p:txEl>
                                              <p:pRg st="0" end="0"/>
                                            </p:txEl>
                                          </p:spTgt>
                                        </p:tgtEl>
                                        <p:attrNameLst>
                                          <p:attrName>style.visibility</p:attrName>
                                        </p:attrNameLst>
                                      </p:cBhvr>
                                      <p:to>
                                        <p:strVal val="visible"/>
                                      </p:to>
                                    </p:set>
                                    <p:animEffect transition="in" filter="box(in)">
                                      <p:cBhvr>
                                        <p:cTn id="58" dur="500"/>
                                        <p:tgtEl>
                                          <p:spTgt spid="16">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nodeType="clickEffect">
                                  <p:stCondLst>
                                    <p:cond delay="0"/>
                                  </p:stCondLst>
                                  <p:childTnLst>
                                    <p:set>
                                      <p:cBhvr>
                                        <p:cTn id="62" dur="1" fill="hold">
                                          <p:stCondLst>
                                            <p:cond delay="0"/>
                                          </p:stCondLst>
                                        </p:cTn>
                                        <p:tgtEl>
                                          <p:spTgt spid="9">
                                            <p:txEl>
                                              <p:pRg st="0" end="0"/>
                                            </p:txEl>
                                          </p:spTgt>
                                        </p:tgtEl>
                                        <p:attrNameLst>
                                          <p:attrName>style.visibility</p:attrName>
                                        </p:attrNameLst>
                                      </p:cBhvr>
                                      <p:to>
                                        <p:strVal val="visible"/>
                                      </p:to>
                                    </p:set>
                                    <p:animEffect transition="in" filter="dissolve">
                                      <p:cBhvr>
                                        <p:cTn id="63" dur="500"/>
                                        <p:tgtEl>
                                          <p:spTgt spid="9">
                                            <p:txEl>
                                              <p:pRg st="0" end="0"/>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nodeType="clickEffect">
                                  <p:stCondLst>
                                    <p:cond delay="0"/>
                                  </p:stCondLst>
                                  <p:childTnLst>
                                    <p:set>
                                      <p:cBhvr>
                                        <p:cTn id="67" dur="1" fill="hold">
                                          <p:stCondLst>
                                            <p:cond delay="0"/>
                                          </p:stCondLst>
                                        </p:cTn>
                                        <p:tgtEl>
                                          <p:spTgt spid="14">
                                            <p:txEl>
                                              <p:pRg st="0" end="0"/>
                                            </p:txEl>
                                          </p:spTgt>
                                        </p:tgtEl>
                                        <p:attrNameLst>
                                          <p:attrName>style.visibility</p:attrName>
                                        </p:attrNameLst>
                                      </p:cBhvr>
                                      <p:to>
                                        <p:strVal val="visible"/>
                                      </p:to>
                                    </p:set>
                                    <p:anim calcmode="lin" valueType="num">
                                      <p:cBhvr additive="base">
                                        <p:cTn id="68"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3"/>
          <p:cNvSpPr>
            <a:spLocks noGrp="1"/>
          </p:cNvSpPr>
          <p:nvPr>
            <p:ph type="title"/>
          </p:nvPr>
        </p:nvSpPr>
        <p:spPr>
          <a:xfrm>
            <a:off x="457200" y="274638"/>
            <a:ext cx="8229600" cy="6011862"/>
          </a:xfrm>
        </p:spPr>
        <p:txBody>
          <a:bodyPr/>
          <a:lstStyle/>
          <a:p>
            <a:pPr eaLnBrk="1" hangingPunct="1"/>
            <a:endParaRPr lang="en-GB" smtClean="0"/>
          </a:p>
        </p:txBody>
      </p:sp>
      <p:sp>
        <p:nvSpPr>
          <p:cNvPr id="6" name="Rectangle 5"/>
          <p:cNvSpPr/>
          <p:nvPr/>
        </p:nvSpPr>
        <p:spPr>
          <a:xfrm>
            <a:off x="2143125" y="357188"/>
            <a:ext cx="4786313" cy="5857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7" name="Rectangle 6"/>
          <p:cNvSpPr/>
          <p:nvPr/>
        </p:nvSpPr>
        <p:spPr>
          <a:xfrm>
            <a:off x="2357438" y="571500"/>
            <a:ext cx="4357687" cy="642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1"/>
                </a:solidFill>
              </a:rPr>
              <a:t>Newspaper Name</a:t>
            </a:r>
          </a:p>
        </p:txBody>
      </p:sp>
      <p:sp>
        <p:nvSpPr>
          <p:cNvPr id="8" name="Rectangle 7"/>
          <p:cNvSpPr/>
          <p:nvPr/>
        </p:nvSpPr>
        <p:spPr>
          <a:xfrm>
            <a:off x="2357438" y="1428750"/>
            <a:ext cx="4357687"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Headline</a:t>
            </a:r>
          </a:p>
        </p:txBody>
      </p:sp>
      <p:sp>
        <p:nvSpPr>
          <p:cNvPr id="9" name="Rectangle 8"/>
          <p:cNvSpPr/>
          <p:nvPr/>
        </p:nvSpPr>
        <p:spPr>
          <a:xfrm>
            <a:off x="5000625" y="2286000"/>
            <a:ext cx="1714500"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1"/>
                </a:solidFill>
              </a:rPr>
              <a:t>Picture</a:t>
            </a:r>
          </a:p>
        </p:txBody>
      </p:sp>
      <p:sp>
        <p:nvSpPr>
          <p:cNvPr id="10" name="Rectangle 9"/>
          <p:cNvSpPr/>
          <p:nvPr/>
        </p:nvSpPr>
        <p:spPr>
          <a:xfrm>
            <a:off x="2428875"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1"/>
                </a:solidFill>
              </a:rPr>
              <a:t>Column</a:t>
            </a:r>
          </a:p>
        </p:txBody>
      </p:sp>
      <p:sp>
        <p:nvSpPr>
          <p:cNvPr id="11" name="Rectangle 10"/>
          <p:cNvSpPr/>
          <p:nvPr/>
        </p:nvSpPr>
        <p:spPr>
          <a:xfrm>
            <a:off x="3714750" y="2571750"/>
            <a:ext cx="1071563" cy="1643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2" name="Rectangle 11"/>
          <p:cNvSpPr/>
          <p:nvPr/>
        </p:nvSpPr>
        <p:spPr>
          <a:xfrm>
            <a:off x="2643188" y="2857500"/>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4" name="Rectangle 13"/>
          <p:cNvSpPr/>
          <p:nvPr/>
        </p:nvSpPr>
        <p:spPr>
          <a:xfrm>
            <a:off x="5000625" y="4000500"/>
            <a:ext cx="1714500" cy="214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Caption</a:t>
            </a:r>
          </a:p>
        </p:txBody>
      </p:sp>
      <p:sp>
        <p:nvSpPr>
          <p:cNvPr id="15" name="Rectangle 14"/>
          <p:cNvSpPr/>
          <p:nvPr/>
        </p:nvSpPr>
        <p:spPr>
          <a:xfrm>
            <a:off x="3929063" y="3571875"/>
            <a:ext cx="642937" cy="71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 name="Rectangle 15"/>
          <p:cNvSpPr/>
          <p:nvPr/>
        </p:nvSpPr>
        <p:spPr>
          <a:xfrm>
            <a:off x="2428875" y="4429125"/>
            <a:ext cx="2786063" cy="500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Additional Heading</a:t>
            </a:r>
          </a:p>
        </p:txBody>
      </p:sp>
      <p:sp>
        <p:nvSpPr>
          <p:cNvPr id="17" name="Rectangle 16"/>
          <p:cNvSpPr/>
          <p:nvPr/>
        </p:nvSpPr>
        <p:spPr>
          <a:xfrm>
            <a:off x="5429250" y="4429125"/>
            <a:ext cx="1285875" cy="1571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1"/>
                </a:solidFill>
              </a:rPr>
              <a:t>Advert</a:t>
            </a:r>
          </a:p>
        </p:txBody>
      </p:sp>
      <p:sp>
        <p:nvSpPr>
          <p:cNvPr id="18" name="Rectangle 17"/>
          <p:cNvSpPr/>
          <p:nvPr/>
        </p:nvSpPr>
        <p:spPr>
          <a:xfrm>
            <a:off x="2428875" y="5072063"/>
            <a:ext cx="1285875"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9" name="Rectangle 18"/>
          <p:cNvSpPr/>
          <p:nvPr/>
        </p:nvSpPr>
        <p:spPr>
          <a:xfrm>
            <a:off x="4000500" y="5072063"/>
            <a:ext cx="1214438" cy="857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0" name="Rectangle 19"/>
          <p:cNvSpPr/>
          <p:nvPr/>
        </p:nvSpPr>
        <p:spPr>
          <a:xfrm>
            <a:off x="2357438" y="2143125"/>
            <a:ext cx="2500312"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solidFill>
              </a:rPr>
              <a:t>Sub-Heading</a:t>
            </a:r>
          </a:p>
        </p:txBody>
      </p:sp>
      <p:cxnSp>
        <p:nvCxnSpPr>
          <p:cNvPr id="22" name="Straight Arrow Connector 21"/>
          <p:cNvCxnSpPr/>
          <p:nvPr/>
        </p:nvCxnSpPr>
        <p:spPr>
          <a:xfrm rot="5400000">
            <a:off x="3036094" y="2393157"/>
            <a:ext cx="42862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3536156" y="2821782"/>
            <a:ext cx="1071563"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00375" y="3500438"/>
            <a:ext cx="928688"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821656" y="4536282"/>
            <a:ext cx="185737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000375" y="4000500"/>
            <a:ext cx="15716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59998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circle(in)">
                                      <p:cBhvr>
                                        <p:cTn id="7" dur="20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17848"/>
            <a:ext cx="8496944" cy="1143000"/>
          </a:xfrm>
        </p:spPr>
        <p:txBody>
          <a:bodyPr>
            <a:normAutofit/>
          </a:bodyPr>
          <a:lstStyle/>
          <a:p>
            <a:r>
              <a:rPr lang="en-GB" sz="2800" dirty="0" smtClean="0"/>
              <a:t>In pairs: Complete the following planning sheet in preparation for your writing task</a:t>
            </a:r>
            <a:endParaRPr lang="en-GB" sz="2800" dirty="0"/>
          </a:p>
        </p:txBody>
      </p:sp>
      <p:pic>
        <p:nvPicPr>
          <p:cNvPr id="3" name="Picture 2"/>
          <p:cNvPicPr/>
          <p:nvPr/>
        </p:nvPicPr>
        <p:blipFill rotWithShape="1">
          <a:blip r:embed="rId2" cstate="print">
            <a:extLst>
              <a:ext uri="{28A0092B-C50C-407E-A947-70E740481C1C}">
                <a14:useLocalDpi xmlns:a14="http://schemas.microsoft.com/office/drawing/2010/main" val="0"/>
              </a:ext>
            </a:extLst>
          </a:blip>
          <a:srcRect l="20486" t="17797" r="21390" b="8051"/>
          <a:stretch/>
        </p:blipFill>
        <p:spPr bwMode="auto">
          <a:xfrm>
            <a:off x="755576" y="2132772"/>
            <a:ext cx="7488832" cy="417654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47963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54832"/>
            <a:ext cx="8382000" cy="762000"/>
          </a:xfrm>
        </p:spPr>
        <p:txBody>
          <a:bodyPr/>
          <a:lstStyle/>
          <a:p>
            <a:r>
              <a:rPr lang="en-GB" dirty="0" smtClean="0"/>
              <a:t>The blitz…what do you know?</a:t>
            </a:r>
            <a:endParaRPr lang="en-GB" dirty="0"/>
          </a:p>
        </p:txBody>
      </p:sp>
      <p:sp>
        <p:nvSpPr>
          <p:cNvPr id="5" name="Content Placeholder 1"/>
          <p:cNvSpPr>
            <a:spLocks noGrp="1"/>
          </p:cNvSpPr>
          <p:nvPr>
            <p:ph idx="1"/>
          </p:nvPr>
        </p:nvSpPr>
        <p:spPr>
          <a:xfrm>
            <a:off x="457200" y="4293096"/>
            <a:ext cx="8229600" cy="1800200"/>
          </a:xfrm>
        </p:spPr>
        <p:txBody>
          <a:bodyPr>
            <a:normAutofit/>
          </a:bodyPr>
          <a:lstStyle/>
          <a:p>
            <a:r>
              <a:rPr lang="en-GB" dirty="0" smtClean="0"/>
              <a:t>Task:</a:t>
            </a:r>
          </a:p>
          <a:p>
            <a:pPr marL="109728" indent="0">
              <a:buNone/>
            </a:pPr>
            <a:r>
              <a:rPr lang="en-GB" dirty="0"/>
              <a:t>	</a:t>
            </a:r>
            <a:endParaRPr lang="en-GB" dirty="0" smtClean="0"/>
          </a:p>
          <a:p>
            <a:pPr marL="109728" indent="0">
              <a:buNone/>
            </a:pPr>
            <a:r>
              <a:rPr lang="en-GB" dirty="0" smtClean="0"/>
              <a:t>Complete the KWL chart.</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458383055"/>
              </p:ext>
            </p:extLst>
          </p:nvPr>
        </p:nvGraphicFramePr>
        <p:xfrm>
          <a:off x="1524000" y="2335272"/>
          <a:ext cx="6096000" cy="13817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GB" dirty="0" smtClean="0"/>
                        <a:t>What</a:t>
                      </a:r>
                      <a:r>
                        <a:rPr lang="en-GB" baseline="0" dirty="0" smtClean="0"/>
                        <a:t> do you Know?</a:t>
                      </a:r>
                      <a:endParaRPr lang="en-GB" dirty="0"/>
                    </a:p>
                  </a:txBody>
                  <a:tcPr/>
                </a:tc>
                <a:tc>
                  <a:txBody>
                    <a:bodyPr/>
                    <a:lstStyle/>
                    <a:p>
                      <a:r>
                        <a:rPr lang="en-GB" dirty="0" smtClean="0"/>
                        <a:t>What do you Want to know?</a:t>
                      </a:r>
                      <a:endParaRPr lang="en-GB" dirty="0"/>
                    </a:p>
                  </a:txBody>
                  <a:tcPr/>
                </a:tc>
                <a:tc>
                  <a:txBody>
                    <a:bodyPr/>
                    <a:lstStyle/>
                    <a:p>
                      <a:r>
                        <a:rPr lang="en-GB" dirty="0" smtClean="0"/>
                        <a:t>What have you Learnt?</a:t>
                      </a:r>
                      <a:endParaRPr lang="en-GB" dirty="0"/>
                    </a:p>
                  </a:txBody>
                  <a:tcPr/>
                </a:tc>
              </a:tr>
              <a:tr h="370840">
                <a:tc>
                  <a:txBody>
                    <a:bodyPr/>
                    <a:lstStyle/>
                    <a:p>
                      <a:endParaRPr lang="en-GB" dirty="0"/>
                    </a:p>
                  </a:txBody>
                  <a:tcPr/>
                </a:tc>
                <a:tc>
                  <a:txBody>
                    <a:bodyPr/>
                    <a:lstStyle/>
                    <a:p>
                      <a:endParaRPr lang="en-GB"/>
                    </a:p>
                  </a:txBody>
                  <a:tcPr/>
                </a:tc>
                <a:tc>
                  <a:txBody>
                    <a:bodyPr/>
                    <a:lstStyle/>
                    <a:p>
                      <a:endParaRPr lang="en-GB"/>
                    </a:p>
                  </a:txBody>
                  <a:tcPr/>
                </a:tc>
              </a:tr>
              <a:tr h="370840">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90311259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78694"/>
            <a:ext cx="8352928" cy="5530626"/>
          </a:xfrm>
        </p:spPr>
        <p:txBody>
          <a:bodyPr>
            <a:normAutofit/>
          </a:bodyPr>
          <a:lstStyle/>
          <a:p>
            <a:pPr algn="ctr"/>
            <a:r>
              <a:rPr lang="en-GB" u="sng" dirty="0" smtClean="0"/>
              <a:t>Writing Task:</a:t>
            </a:r>
            <a:br>
              <a:rPr lang="en-GB" u="sng" dirty="0" smtClean="0"/>
            </a:br>
            <a:r>
              <a:rPr lang="en-GB" dirty="0" smtClean="0"/>
              <a:t/>
            </a:r>
            <a:br>
              <a:rPr lang="en-GB" dirty="0" smtClean="0"/>
            </a:br>
            <a:r>
              <a:rPr lang="en-GB" dirty="0" smtClean="0"/>
              <a:t>Using the facts that you have been given, along with Dylan Thomas’s description of Swansea on his return, write a newspaper report detailing the events as though they had just occurred.</a:t>
            </a:r>
            <a:endParaRPr lang="en-GB" dirty="0"/>
          </a:p>
        </p:txBody>
      </p:sp>
    </p:spTree>
    <p:extLst>
      <p:ext uri="{BB962C8B-B14F-4D97-AF65-F5344CB8AC3E}">
        <p14:creationId xmlns:p14="http://schemas.microsoft.com/office/powerpoint/2010/main" val="247669959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3730426"/>
          </a:xfrm>
        </p:spPr>
        <p:txBody>
          <a:bodyPr>
            <a:normAutofit/>
          </a:bodyPr>
          <a:lstStyle/>
          <a:p>
            <a:r>
              <a:rPr lang="en-GB" dirty="0" smtClean="0"/>
              <a:t>Return to your KWL charts and note down what you feel you have now learnt.</a:t>
            </a:r>
            <a:endParaRPr lang="en-GB" dirty="0"/>
          </a:p>
        </p:txBody>
      </p:sp>
    </p:spTree>
    <p:extLst>
      <p:ext uri="{BB962C8B-B14F-4D97-AF65-F5344CB8AC3E}">
        <p14:creationId xmlns:p14="http://schemas.microsoft.com/office/powerpoint/2010/main" val="394720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68760"/>
            <a:ext cx="8382000" cy="762000"/>
          </a:xfrm>
        </p:spPr>
        <p:txBody>
          <a:bodyPr/>
          <a:lstStyle/>
          <a:p>
            <a:r>
              <a:rPr lang="en-GB" dirty="0" smtClean="0"/>
              <a:t>Background</a:t>
            </a:r>
            <a:endParaRPr lang="en-GB" dirty="0"/>
          </a:p>
        </p:txBody>
      </p:sp>
      <p:sp>
        <p:nvSpPr>
          <p:cNvPr id="2" name="Content Placeholder 1"/>
          <p:cNvSpPr>
            <a:spLocks noGrp="1"/>
          </p:cNvSpPr>
          <p:nvPr>
            <p:ph idx="1"/>
          </p:nvPr>
        </p:nvSpPr>
        <p:spPr>
          <a:xfrm>
            <a:off x="457200" y="2420888"/>
            <a:ext cx="8229600" cy="4297363"/>
          </a:xfrm>
        </p:spPr>
        <p:txBody>
          <a:bodyPr/>
          <a:lstStyle/>
          <a:p>
            <a:r>
              <a:rPr lang="en-GB" i="1" dirty="0" smtClean="0"/>
              <a:t>Return Journey </a:t>
            </a:r>
            <a:r>
              <a:rPr lang="en-GB" dirty="0" smtClean="0"/>
              <a:t>is a radio play.</a:t>
            </a:r>
          </a:p>
          <a:p>
            <a:r>
              <a:rPr lang="en-GB" dirty="0" smtClean="0"/>
              <a:t>It was written and broadcast by Dylan Thomas.</a:t>
            </a:r>
          </a:p>
          <a:p>
            <a:r>
              <a:rPr lang="en-GB" dirty="0" smtClean="0"/>
              <a:t>It is a moving description of what Thomas encountered when he returned to Swansea from America after the blitz of WW2.</a:t>
            </a:r>
          </a:p>
          <a:p>
            <a:r>
              <a:rPr lang="en-GB" dirty="0" smtClean="0"/>
              <a:t>The blitz hit Swansea for three nights in 1941.</a:t>
            </a:r>
            <a:endParaRPr lang="en-GB" dirty="0"/>
          </a:p>
        </p:txBody>
      </p:sp>
    </p:spTree>
    <p:extLst>
      <p:ext uri="{BB962C8B-B14F-4D97-AF65-F5344CB8AC3E}">
        <p14:creationId xmlns:p14="http://schemas.microsoft.com/office/powerpoint/2010/main" val="21299581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outhwales-eveningpost.co.uk/images/localworld/ugc-images/276352/Article/images/20650279/5815184-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069022"/>
            <a:ext cx="7056784" cy="516829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1756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Background</a:t>
            </a:r>
            <a:endParaRPr lang="en-GB" dirty="0"/>
          </a:p>
        </p:txBody>
      </p:sp>
      <p:sp>
        <p:nvSpPr>
          <p:cNvPr id="2" name="Content Placeholder 1"/>
          <p:cNvSpPr>
            <a:spLocks noGrp="1"/>
          </p:cNvSpPr>
          <p:nvPr>
            <p:ph idx="1"/>
          </p:nvPr>
        </p:nvSpPr>
        <p:spPr/>
        <p:txBody>
          <a:bodyPr>
            <a:normAutofit fontScale="92500"/>
          </a:bodyPr>
          <a:lstStyle/>
          <a:p>
            <a:r>
              <a:rPr lang="en-GB" dirty="0"/>
              <a:t>It was a snowy night on the 19th February 1941 when the German Luftwaffe began their three night attack on the coastal </a:t>
            </a:r>
            <a:r>
              <a:rPr lang="en-GB" dirty="0" smtClean="0"/>
              <a:t>town.</a:t>
            </a:r>
            <a:endParaRPr lang="en-GB" dirty="0"/>
          </a:p>
          <a:p>
            <a:r>
              <a:rPr lang="en-GB" dirty="0"/>
              <a:t>Swansea's port area was a major target for the German bombers, as the Nazis looked to hinder coal exports and demoralise residents.</a:t>
            </a:r>
          </a:p>
          <a:p>
            <a:r>
              <a:rPr lang="en-GB" dirty="0"/>
              <a:t>More than 30,000 incendiary bombs and 800 high-explosive bombs rained down on Swansea killing 230 residents, injuring 409 more and destroying or damaging more than 11,000 buildings</a:t>
            </a:r>
            <a:r>
              <a:rPr lang="en-GB" dirty="0" smtClean="0"/>
              <a:t>.</a:t>
            </a:r>
            <a:endParaRPr lang="en-GB" dirty="0"/>
          </a:p>
        </p:txBody>
      </p:sp>
    </p:spTree>
    <p:extLst>
      <p:ext uri="{BB962C8B-B14F-4D97-AF65-F5344CB8AC3E}">
        <p14:creationId xmlns:p14="http://schemas.microsoft.com/office/powerpoint/2010/main" val="2691452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773832"/>
            <a:ext cx="7772400" cy="1143000"/>
          </a:xfrm>
        </p:spPr>
        <p:txBody>
          <a:bodyPr/>
          <a:lstStyle/>
          <a:p>
            <a:r>
              <a:rPr lang="en-GB" dirty="0" smtClean="0"/>
              <a:t>Facts:</a:t>
            </a:r>
            <a:endParaRPr lang="en-GB" dirty="0"/>
          </a:p>
        </p:txBody>
      </p:sp>
      <p:sp>
        <p:nvSpPr>
          <p:cNvPr id="2" name="Content Placeholder 1"/>
          <p:cNvSpPr>
            <a:spLocks noGrp="1"/>
          </p:cNvSpPr>
          <p:nvPr>
            <p:ph idx="1"/>
          </p:nvPr>
        </p:nvSpPr>
        <p:spPr>
          <a:xfrm>
            <a:off x="374848" y="1700808"/>
            <a:ext cx="8229600" cy="4608512"/>
          </a:xfrm>
        </p:spPr>
        <p:txBody>
          <a:bodyPr>
            <a:normAutofit fontScale="77500" lnSpcReduction="20000"/>
          </a:bodyPr>
          <a:lstStyle/>
          <a:p>
            <a:r>
              <a:rPr lang="en-GB" dirty="0" smtClean="0"/>
              <a:t>Known as Swansea’s </a:t>
            </a:r>
            <a:r>
              <a:rPr lang="en-GB" dirty="0"/>
              <a:t>bleakest hour. On a cold February night in 1941, a hail of deadly bombs and raging fires ravaged the port town in an attack that still resonates down the decades.</a:t>
            </a:r>
          </a:p>
          <a:p>
            <a:r>
              <a:rPr lang="en-GB" dirty="0"/>
              <a:t>It marked the start of a three-night Nazi </a:t>
            </a:r>
            <a:r>
              <a:rPr lang="en-GB" dirty="0" smtClean="0"/>
              <a:t>attack.</a:t>
            </a:r>
          </a:p>
          <a:p>
            <a:r>
              <a:rPr lang="en-GB" dirty="0" smtClean="0"/>
              <a:t>Starting </a:t>
            </a:r>
            <a:r>
              <a:rPr lang="en-GB" dirty="0"/>
              <a:t>on the night of February 19, the aim of the bombers was to destroy the Swansea Docks and the Victoria railway station. They succeeded in causing devastation to the former centre of the copper industry.</a:t>
            </a:r>
          </a:p>
          <a:p>
            <a:r>
              <a:rPr lang="en-GB" dirty="0"/>
              <a:t>Seven decades on, the statistics of the bombing campaign still have the capacity to chill.</a:t>
            </a:r>
          </a:p>
          <a:p>
            <a:r>
              <a:rPr lang="en-GB" dirty="0"/>
              <a:t>More than 30,000 incendiary bombs were dropped, leaving 575 business premises burnt out, 282 houses demolished and 11,084 damaged.</a:t>
            </a:r>
          </a:p>
          <a:p>
            <a:r>
              <a:rPr lang="en-GB" dirty="0"/>
              <a:t>The human cost was devastating: 227 people were killed, 37 of them under the age of 16. Swansea was left </a:t>
            </a:r>
            <a:r>
              <a:rPr lang="en-GB" dirty="0" smtClean="0"/>
              <a:t>flattened.</a:t>
            </a:r>
            <a:endParaRPr lang="en-GB" dirty="0"/>
          </a:p>
          <a:p>
            <a:endParaRPr lang="en-GB" dirty="0"/>
          </a:p>
        </p:txBody>
      </p:sp>
    </p:spTree>
    <p:extLst>
      <p:ext uri="{BB962C8B-B14F-4D97-AF65-F5344CB8AC3E}">
        <p14:creationId xmlns:p14="http://schemas.microsoft.com/office/powerpoint/2010/main" val="37872732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980728"/>
            <a:ext cx="8382000" cy="762000"/>
          </a:xfrm>
        </p:spPr>
        <p:txBody>
          <a:bodyPr/>
          <a:lstStyle/>
          <a:p>
            <a:pPr algn="ctr"/>
            <a:r>
              <a:rPr lang="en-GB" dirty="0" smtClean="0"/>
              <a:t>Extract from ‘Return Journey’</a:t>
            </a:r>
            <a:endParaRPr lang="en-GB" dirty="0"/>
          </a:p>
        </p:txBody>
      </p:sp>
      <p:sp>
        <p:nvSpPr>
          <p:cNvPr id="2" name="Content Placeholder 1"/>
          <p:cNvSpPr>
            <a:spLocks noGrp="1"/>
          </p:cNvSpPr>
          <p:nvPr>
            <p:ph idx="1"/>
          </p:nvPr>
        </p:nvSpPr>
        <p:spPr>
          <a:xfrm>
            <a:off x="1177280" y="1772816"/>
            <a:ext cx="6707088" cy="4525963"/>
          </a:xfrm>
        </p:spPr>
        <p:txBody>
          <a:bodyPr>
            <a:normAutofit/>
          </a:bodyPr>
          <a:lstStyle/>
          <a:p>
            <a:pPr marL="109728" indent="0" algn="just">
              <a:buNone/>
            </a:pPr>
            <a:r>
              <a:rPr lang="en-GB" dirty="0" smtClean="0"/>
              <a:t>“It was a cold white day in High Street, and nothing to stop the wind slicing up from the docks, for where the squat and tall shops had shielded the town from the sea lay their blitzed flat graves marbled with snow and </a:t>
            </a:r>
            <a:r>
              <a:rPr lang="en-GB" dirty="0" err="1" smtClean="0"/>
              <a:t>headstoned</a:t>
            </a:r>
            <a:r>
              <a:rPr lang="en-GB" dirty="0" smtClean="0"/>
              <a:t> with fences.  Dogs, delicate as cats on water, as though they had gloves on their paws, padded over the vanished buildings.”</a:t>
            </a:r>
            <a:endParaRPr lang="en-GB" dirty="0"/>
          </a:p>
        </p:txBody>
      </p:sp>
    </p:spTree>
    <p:extLst>
      <p:ext uri="{BB962C8B-B14F-4D97-AF65-F5344CB8AC3E}">
        <p14:creationId xmlns:p14="http://schemas.microsoft.com/office/powerpoint/2010/main" val="41469139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82824"/>
            <a:ext cx="8382000" cy="762000"/>
          </a:xfrm>
        </p:spPr>
        <p:txBody>
          <a:bodyPr/>
          <a:lstStyle/>
          <a:p>
            <a:r>
              <a:rPr lang="en-GB" dirty="0" smtClean="0"/>
              <a:t>Task:</a:t>
            </a:r>
            <a:endParaRPr lang="en-GB" dirty="0"/>
          </a:p>
        </p:txBody>
      </p:sp>
      <p:sp>
        <p:nvSpPr>
          <p:cNvPr id="2" name="Content Placeholder 1"/>
          <p:cNvSpPr>
            <a:spLocks noGrp="1"/>
          </p:cNvSpPr>
          <p:nvPr>
            <p:ph idx="1"/>
          </p:nvPr>
        </p:nvSpPr>
        <p:spPr>
          <a:xfrm>
            <a:off x="518864" y="2083965"/>
            <a:ext cx="8229600" cy="4297363"/>
          </a:xfrm>
        </p:spPr>
        <p:txBody>
          <a:bodyPr/>
          <a:lstStyle/>
          <a:p>
            <a:r>
              <a:rPr lang="en-GB" dirty="0" smtClean="0"/>
              <a:t>On the copy of the extract, annotate it to look at any use of the following:</a:t>
            </a:r>
          </a:p>
          <a:p>
            <a:pPr marL="109728" indent="0">
              <a:buNone/>
            </a:pPr>
            <a:endParaRPr lang="en-GB" dirty="0"/>
          </a:p>
          <a:p>
            <a:pPr marL="109728" indent="0">
              <a:buNone/>
            </a:pPr>
            <a:r>
              <a:rPr lang="en-GB" dirty="0" smtClean="0"/>
              <a:t>	- links to the events of the blitz</a:t>
            </a:r>
          </a:p>
          <a:p>
            <a:pPr marL="109728" indent="0">
              <a:buNone/>
            </a:pPr>
            <a:r>
              <a:rPr lang="en-GB" dirty="0"/>
              <a:t>	</a:t>
            </a:r>
            <a:r>
              <a:rPr lang="en-GB" dirty="0" smtClean="0"/>
              <a:t>- use of simile</a:t>
            </a:r>
          </a:p>
          <a:p>
            <a:pPr marL="109728" indent="0">
              <a:buNone/>
            </a:pPr>
            <a:r>
              <a:rPr lang="en-GB" dirty="0"/>
              <a:t>	</a:t>
            </a:r>
            <a:r>
              <a:rPr lang="en-GB" dirty="0" smtClean="0"/>
              <a:t>- use of death imagery</a:t>
            </a:r>
          </a:p>
          <a:p>
            <a:pPr marL="109728" indent="0">
              <a:buNone/>
            </a:pPr>
            <a:r>
              <a:rPr lang="en-GB" dirty="0"/>
              <a:t>	</a:t>
            </a:r>
            <a:r>
              <a:rPr lang="en-GB" dirty="0" smtClean="0"/>
              <a:t>- links to place/location</a:t>
            </a:r>
          </a:p>
        </p:txBody>
      </p:sp>
    </p:spTree>
    <p:extLst>
      <p:ext uri="{BB962C8B-B14F-4D97-AF65-F5344CB8AC3E}">
        <p14:creationId xmlns:p14="http://schemas.microsoft.com/office/powerpoint/2010/main" val="11418800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0480" y="1010816"/>
            <a:ext cx="8382000" cy="762000"/>
          </a:xfrm>
        </p:spPr>
        <p:txBody>
          <a:bodyPr/>
          <a:lstStyle/>
          <a:p>
            <a:r>
              <a:rPr lang="en-GB" dirty="0" smtClean="0"/>
              <a:t>Newspaper Report</a:t>
            </a:r>
            <a:endParaRPr lang="en-GB" dirty="0"/>
          </a:p>
        </p:txBody>
      </p:sp>
      <p:sp>
        <p:nvSpPr>
          <p:cNvPr id="2" name="Content Placeholder 1"/>
          <p:cNvSpPr>
            <a:spLocks noGrp="1"/>
          </p:cNvSpPr>
          <p:nvPr>
            <p:ph idx="1"/>
          </p:nvPr>
        </p:nvSpPr>
        <p:spPr>
          <a:xfrm>
            <a:off x="457200" y="1939949"/>
            <a:ext cx="8229600" cy="4297363"/>
          </a:xfrm>
        </p:spPr>
        <p:txBody>
          <a:bodyPr>
            <a:normAutofit fontScale="77500" lnSpcReduction="20000"/>
          </a:bodyPr>
          <a:lstStyle/>
          <a:p>
            <a:r>
              <a:rPr lang="en-GB" dirty="0" smtClean="0"/>
              <a:t>What makes an effective news report?</a:t>
            </a:r>
          </a:p>
          <a:p>
            <a:endParaRPr lang="en-GB" dirty="0"/>
          </a:p>
          <a:p>
            <a:r>
              <a:rPr lang="en-GB" dirty="0" smtClean="0"/>
              <a:t>Discuss in pairs and consider aspects such as technique and organisation.</a:t>
            </a:r>
          </a:p>
          <a:p>
            <a:r>
              <a:rPr lang="en-GB" dirty="0" smtClean="0"/>
              <a:t>In pairs, look at the exemplar article and annotate evidence of the following:</a:t>
            </a:r>
          </a:p>
          <a:p>
            <a:endParaRPr lang="en-GB" dirty="0" smtClean="0"/>
          </a:p>
          <a:p>
            <a:r>
              <a:rPr lang="en-GB" dirty="0" smtClean="0"/>
              <a:t>Who/what </a:t>
            </a:r>
            <a:r>
              <a:rPr lang="en-GB" dirty="0"/>
              <a:t>is </a:t>
            </a:r>
            <a:r>
              <a:rPr lang="en-GB" dirty="0" smtClean="0"/>
              <a:t>the </a:t>
            </a:r>
            <a:r>
              <a:rPr lang="en-GB" dirty="0"/>
              <a:t>story is about?</a:t>
            </a:r>
          </a:p>
          <a:p>
            <a:r>
              <a:rPr lang="en-GB" dirty="0"/>
              <a:t>What has </a:t>
            </a:r>
            <a:r>
              <a:rPr lang="en-GB" dirty="0" smtClean="0"/>
              <a:t>happened?</a:t>
            </a:r>
            <a:endParaRPr lang="en-GB" dirty="0"/>
          </a:p>
          <a:p>
            <a:r>
              <a:rPr lang="en-GB" dirty="0"/>
              <a:t>Where did the event take place?</a:t>
            </a:r>
          </a:p>
          <a:p>
            <a:r>
              <a:rPr lang="en-GB" dirty="0"/>
              <a:t>When did it happen?</a:t>
            </a:r>
          </a:p>
          <a:p>
            <a:r>
              <a:rPr lang="en-GB" dirty="0"/>
              <a:t>Why did it happen?</a:t>
            </a:r>
          </a:p>
          <a:p>
            <a:r>
              <a:rPr lang="en-GB" dirty="0"/>
              <a:t>How did it take place?</a:t>
            </a:r>
          </a:p>
          <a:p>
            <a:endParaRPr lang="en-GB" dirty="0"/>
          </a:p>
        </p:txBody>
      </p:sp>
    </p:spTree>
    <p:extLst>
      <p:ext uri="{BB962C8B-B14F-4D97-AF65-F5344CB8AC3E}">
        <p14:creationId xmlns:p14="http://schemas.microsoft.com/office/powerpoint/2010/main" val="37015578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YLAN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DYLANTEST.thmx</Template>
  <TotalTime>29</TotalTime>
  <Words>579</Words>
  <Application>Microsoft Macintosh PowerPoint</Application>
  <PresentationFormat>On-screen Show (4:3)</PresentationFormat>
  <Paragraphs>85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DYLANTEST</vt:lpstr>
      <vt:lpstr>Return Journey Home </vt:lpstr>
      <vt:lpstr>The blitz…what do you know?</vt:lpstr>
      <vt:lpstr>Background</vt:lpstr>
      <vt:lpstr>PowerPoint Presentation</vt:lpstr>
      <vt:lpstr>Background</vt:lpstr>
      <vt:lpstr>Facts:</vt:lpstr>
      <vt:lpstr>Extract from ‘Return Journey’</vt:lpstr>
      <vt:lpstr>Task:</vt:lpstr>
      <vt:lpstr>Newspaper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pairs: Complete the following planning sheet in preparation for your writing task</vt:lpstr>
      <vt:lpstr>Writing Task:  Using the facts that you have been given, along with Dylan Thomas’s description of Swansea on his return, write a newspaper report detailing the events as though they had just occurred.</vt:lpstr>
      <vt:lpstr>Return to your KWL charts and note down what you feel you have now learnt.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Journey Home</dc:title>
  <dc:creator>Kathy</dc:creator>
  <cp:lastModifiedBy>Matt Barry</cp:lastModifiedBy>
  <cp:revision>10</cp:revision>
  <dcterms:created xsi:type="dcterms:W3CDTF">2014-05-19T10:46:45Z</dcterms:created>
  <dcterms:modified xsi:type="dcterms:W3CDTF">2014-07-08T15:48:00Z</dcterms:modified>
</cp:coreProperties>
</file>